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4" r:id="rId5"/>
    <p:sldId id="265" r:id="rId6"/>
    <p:sldId id="261" r:id="rId7"/>
    <p:sldId id="272" r:id="rId8"/>
    <p:sldId id="26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29C59-53DE-449C-8FEB-58A684E24FF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5B38-4DE0-472D-803A-2BD6231D1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655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29C59-53DE-449C-8FEB-58A684E24FF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5B38-4DE0-472D-803A-2BD6231D1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229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29C59-53DE-449C-8FEB-58A684E24FF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5B38-4DE0-472D-803A-2BD6231D1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70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29C59-53DE-449C-8FEB-58A684E24FF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5B38-4DE0-472D-803A-2BD6231D1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320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29C59-53DE-449C-8FEB-58A684E24FF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5B38-4DE0-472D-803A-2BD6231D1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439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29C59-53DE-449C-8FEB-58A684E24FF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5B38-4DE0-472D-803A-2BD6231D1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48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29C59-53DE-449C-8FEB-58A684E24FF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5B38-4DE0-472D-803A-2BD6231D1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45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29C59-53DE-449C-8FEB-58A684E24FF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5B38-4DE0-472D-803A-2BD6231D1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937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29C59-53DE-449C-8FEB-58A684E24FF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5B38-4DE0-472D-803A-2BD6231D1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748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29C59-53DE-449C-8FEB-58A684E24FF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5B38-4DE0-472D-803A-2BD6231D1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931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29C59-53DE-449C-8FEB-58A684E24FF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5B38-4DE0-472D-803A-2BD6231D1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564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29C59-53DE-449C-8FEB-58A684E24FFF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15B38-4DE0-472D-803A-2BD6231D1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40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&#1074;&#1077;&#1088;&#1093;&#1085;&#1103;&#1103;-&#1090;&#1086;&#1081;&#1084;&#1072;.&#1088;&#1092;/tinybrowser/files/imushestvennay_podderzka_msp/pravo_akti/federal_zakonodat/2.docx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&#1074;&#1077;&#1088;&#1093;&#1085;&#1103;&#1103;&#1090;&#1086;&#1081;&#1084;&#1072;.&#1088;&#1092;/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6388" y="69668"/>
            <a:ext cx="11469188" cy="3532369"/>
          </a:xfrm>
        </p:spPr>
        <p:txBody>
          <a:bodyPr>
            <a:normAutofit/>
          </a:bodyPr>
          <a:lstStyle/>
          <a:p>
            <a:r>
              <a:rPr lang="ru-RU" sz="5000" b="1" dirty="0" smtClean="0">
                <a:solidFill>
                  <a:schemeClr val="accent1">
                    <a:lumMod val="75000"/>
                  </a:schemeClr>
                </a:solidFill>
              </a:rPr>
              <a:t>Имущественная поддержка субъектов малого и среднего предпринимательства и </a:t>
            </a:r>
            <a:r>
              <a:rPr lang="ru-RU" sz="5000" b="1" dirty="0" err="1" smtClean="0">
                <a:solidFill>
                  <a:schemeClr val="accent1">
                    <a:lumMod val="75000"/>
                  </a:schemeClr>
                </a:solidFill>
              </a:rPr>
              <a:t>самозанятых</a:t>
            </a:r>
            <a:r>
              <a:rPr lang="ru-RU" sz="5000" b="1" dirty="0" smtClean="0">
                <a:solidFill>
                  <a:schemeClr val="accent1">
                    <a:lumMod val="75000"/>
                  </a:schemeClr>
                </a:solidFill>
              </a:rPr>
              <a:t> гражд</a:t>
            </a:r>
            <a:r>
              <a:rPr lang="ru-RU" sz="5000" dirty="0" smtClean="0">
                <a:solidFill>
                  <a:schemeClr val="accent1">
                    <a:lumMod val="75000"/>
                  </a:schemeClr>
                </a:solidFill>
              </a:rPr>
              <a:t>ан</a:t>
            </a:r>
            <a:endParaRPr lang="ru-RU" sz="5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602037"/>
            <a:ext cx="7149737" cy="325596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6388" y="3614057"/>
            <a:ext cx="11469187" cy="324394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99" y="200297"/>
            <a:ext cx="91440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44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243840"/>
            <a:ext cx="10924721" cy="222939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cs typeface="Aharoni" panose="02010803020104030203" pitchFamily="2" charset="-79"/>
              </a:rPr>
              <a:t>Правовое регулирование оказания имущественной поддержки субъектам малого, среднего предпринимательства и самозанятым гражданам</a:t>
            </a:r>
            <a:endParaRPr lang="ru-RU" sz="4000" dirty="0">
              <a:solidFill>
                <a:schemeClr val="accent1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2804159"/>
            <a:ext cx="11011807" cy="3285491"/>
          </a:xfrm>
        </p:spPr>
        <p:txBody>
          <a:bodyPr>
            <a:noAutofit/>
          </a:bodyPr>
          <a:lstStyle/>
          <a:p>
            <a:pPr algn="just"/>
            <a:r>
              <a:rPr lang="ru-RU" b="1" dirty="0">
                <a:solidFill>
                  <a:srgbClr val="008040"/>
                </a:solidFill>
                <a:latin typeface="georgia" panose="02040502050405020303" pitchFamily="18" charset="0"/>
                <a:hlinkClick r:id="rId2"/>
              </a:rPr>
              <a:t>Федеральный закон </a:t>
            </a:r>
            <a:r>
              <a:rPr lang="ru-RU" b="0" i="0" dirty="0" smtClean="0">
                <a:solidFill>
                  <a:srgbClr val="1E1D1E"/>
                </a:solidFill>
                <a:effectLst/>
                <a:latin typeface="georgia" panose="02040502050405020303" pitchFamily="18" charset="0"/>
              </a:rPr>
              <a:t>от 24.07.2007 №209-ФЗ «О развитии малого и среднего предпринимательства в Российской Федерации».</a:t>
            </a:r>
            <a:endParaRPr lang="ru-RU" b="0" i="0" dirty="0" smtClean="0">
              <a:solidFill>
                <a:srgbClr val="1E1D1E"/>
              </a:solidFill>
              <a:effectLst/>
              <a:latin typeface="Roboto"/>
            </a:endParaRPr>
          </a:p>
          <a:p>
            <a:pPr algn="just"/>
            <a:r>
              <a:rPr lang="ru-RU" b="1" i="0" u="none" strike="noStrike" dirty="0" smtClean="0">
                <a:solidFill>
                  <a:srgbClr val="008040"/>
                </a:solidFill>
                <a:effectLst/>
                <a:latin typeface="georgia" panose="02040502050405020303" pitchFamily="18" charset="0"/>
                <a:hlinkClick r:id="rId2"/>
              </a:rPr>
              <a:t>Федеральный закон</a:t>
            </a:r>
            <a:r>
              <a:rPr lang="ru-RU" b="0" i="0" dirty="0" smtClean="0">
                <a:solidFill>
                  <a:srgbClr val="1E1D1E"/>
                </a:solidFill>
                <a:effectLst/>
                <a:latin typeface="georgia" panose="02040502050405020303" pitchFamily="18" charset="0"/>
              </a:rPr>
              <a:t> от 22.07.2008 №159-ФЗ «Об особенностях отчуждения недвижимого имущества, находящегося в государственной или в муниципальной собственности и арендуемого субъектами малого и среднего предпринимательства, и о внесении изменений в отдельные законодательные акты Российской Федерации».</a:t>
            </a:r>
          </a:p>
          <a:p>
            <a:pPr algn="just"/>
            <a:r>
              <a:rPr lang="ru-RU" b="1" i="0" u="none" strike="noStrike" dirty="0" smtClean="0">
                <a:solidFill>
                  <a:srgbClr val="008040"/>
                </a:solidFill>
                <a:effectLst/>
                <a:latin typeface="georgia" panose="02040502050405020303" pitchFamily="18" charset="0"/>
                <a:hlinkClick r:id="rId2"/>
              </a:rPr>
              <a:t>Закон Архангельской области</a:t>
            </a:r>
            <a:r>
              <a:rPr lang="ru-RU" b="1" i="0" u="none" strike="noStrike" dirty="0" smtClean="0">
                <a:solidFill>
                  <a:srgbClr val="00804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b="0" i="0" dirty="0" smtClean="0">
                <a:solidFill>
                  <a:srgbClr val="1E1D1E"/>
                </a:solidFill>
                <a:effectLst/>
                <a:latin typeface="georgia" panose="02040502050405020303" pitchFamily="18" charset="0"/>
              </a:rPr>
              <a:t>от 29.10.2010 №209-16-ОЗ «О развитии малого и среднего предпринимательства в Архангельской области».</a:t>
            </a:r>
          </a:p>
          <a:p>
            <a:pPr algn="just"/>
            <a:endParaRPr lang="ru-RU" b="0" i="0" dirty="0" smtClean="0">
              <a:solidFill>
                <a:srgbClr val="1E1D1E"/>
              </a:solidFill>
              <a:effectLst/>
              <a:latin typeface="Roboto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0161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98212"/>
          </a:xfrm>
        </p:spPr>
        <p:txBody>
          <a:bodyPr>
            <a:noAutofit/>
          </a:bodyPr>
          <a:lstStyle/>
          <a:p>
            <a:pPr algn="ctr"/>
            <a:r>
              <a:rPr lang="ru-RU" sz="2750" dirty="0" smtClean="0">
                <a:solidFill>
                  <a:schemeClr val="accent1">
                    <a:lumMod val="75000"/>
                  </a:schemeClr>
                </a:solidFill>
              </a:rPr>
              <a:t>Имущественная поддержка оказывается в виде передачи во владение и (или) в пользование муниципального имущества, на возмездной основе или на льготных условия</a:t>
            </a:r>
            <a:endParaRPr lang="ru-RU" sz="275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8240" y="1846217"/>
            <a:ext cx="1950720" cy="618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960" y="2647403"/>
            <a:ext cx="2560320" cy="2177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742" y="2778034"/>
            <a:ext cx="1570801" cy="12279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251" y="3309257"/>
            <a:ext cx="4171406" cy="30741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6080" y="1870397"/>
            <a:ext cx="3823063" cy="5941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651" y="3461657"/>
            <a:ext cx="4171406" cy="30741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7051" y="3614057"/>
            <a:ext cx="4171406" cy="30741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4510" y="4406535"/>
            <a:ext cx="5345593" cy="276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29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Алгоритм предоставления в аренду муниципального имущества</a:t>
            </a:r>
            <a:endParaRPr lang="ru-RU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31817" y="1825625"/>
            <a:ext cx="10833463" cy="4627426"/>
          </a:xfrm>
        </p:spPr>
        <p:txBody>
          <a:bodyPr>
            <a:normAutofit/>
          </a:bodyPr>
          <a:lstStyle/>
          <a:p>
            <a:pPr algn="just"/>
            <a:r>
              <a:rPr lang="ru-RU" sz="3200" b="1" dirty="0" smtClean="0">
                <a:solidFill>
                  <a:srgbClr val="7030A0"/>
                </a:solidFill>
              </a:rPr>
              <a:t>Шаг 1:  Обращение с заявлением о предоставлении в аренду имущества, включенного в Перечень.</a:t>
            </a:r>
          </a:p>
          <a:p>
            <a:pPr algn="just"/>
            <a:r>
              <a:rPr lang="ru-RU" sz="3200" b="1" dirty="0" smtClean="0">
                <a:solidFill>
                  <a:srgbClr val="7030A0"/>
                </a:solidFill>
              </a:rPr>
              <a:t>Шаг 2:  Рассмотрение обращения заявителя (до 15 дней).</a:t>
            </a:r>
          </a:p>
          <a:p>
            <a:pPr algn="just"/>
            <a:r>
              <a:rPr lang="ru-RU" sz="3200" b="1" dirty="0" smtClean="0">
                <a:solidFill>
                  <a:srgbClr val="7030A0"/>
                </a:solidFill>
              </a:rPr>
              <a:t>Шаг 3:  Принятие решения о предоставлении в аренду имущества.</a:t>
            </a:r>
          </a:p>
          <a:p>
            <a:pPr algn="just"/>
            <a:r>
              <a:rPr lang="ru-RU" sz="3200" b="1" dirty="0" smtClean="0">
                <a:solidFill>
                  <a:srgbClr val="7030A0"/>
                </a:solidFill>
              </a:rPr>
              <a:t>Шаг 4:  Проведение торгов в форме конкурса или аукциона</a:t>
            </a:r>
          </a:p>
          <a:p>
            <a:pPr algn="just"/>
            <a:r>
              <a:rPr lang="ru-RU" sz="3200" b="1" dirty="0" smtClean="0">
                <a:solidFill>
                  <a:srgbClr val="7030A0"/>
                </a:solidFill>
              </a:rPr>
              <a:t>Шаг 5: Подписание договора аренды имущества, включенного в Перечень. 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18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9370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5B9BD5">
                    <a:lumMod val="75000"/>
                  </a:srgbClr>
                </a:solidFill>
              </a:rPr>
              <a:t>Преимущества аренды муниципального имущества: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ru-RU" b="1" dirty="0" smtClean="0">
                <a:solidFill>
                  <a:srgbClr val="7030A0"/>
                </a:solidFill>
              </a:rPr>
              <a:t>Имущество предоставляется в аренду на срок не менее пяти лет.</a:t>
            </a:r>
            <a:endParaRPr lang="ru-RU" b="1" dirty="0">
              <a:solidFill>
                <a:srgbClr val="7030A0"/>
              </a:solidFill>
            </a:endParaRPr>
          </a:p>
          <a:p>
            <a:pPr algn="just"/>
            <a:r>
              <a:rPr lang="ru-RU" b="1" dirty="0">
                <a:solidFill>
                  <a:srgbClr val="7030A0"/>
                </a:solidFill>
              </a:rPr>
              <a:t>Для заявителей, являющихся сельскохозяйственными кооперативами или занимающихся социально значимыми видами деятельности, иными установленными муниципальными программами (подпрограммами) </a:t>
            </a:r>
            <a:r>
              <a:rPr lang="ru-RU" b="1" dirty="0" err="1">
                <a:solidFill>
                  <a:srgbClr val="7030A0"/>
                </a:solidFill>
              </a:rPr>
              <a:t>Верхнетоемского</a:t>
            </a:r>
            <a:r>
              <a:rPr lang="ru-RU" b="1" dirty="0">
                <a:solidFill>
                  <a:srgbClr val="7030A0"/>
                </a:solidFill>
              </a:rPr>
              <a:t> муниципального района приоритетными видами деятельности, арендная плата за аренду имущества составляет: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7030A0"/>
                </a:solidFill>
              </a:rPr>
              <a:t>    - </a:t>
            </a:r>
            <a:r>
              <a:rPr lang="ru-RU" b="1" dirty="0">
                <a:solidFill>
                  <a:srgbClr val="7030A0"/>
                </a:solidFill>
              </a:rPr>
              <a:t>в первый год аренды - 40 процентов от рыночной стоимости арендной </a:t>
            </a:r>
            <a:r>
              <a:rPr lang="ru-RU" b="1" dirty="0" smtClean="0">
                <a:solidFill>
                  <a:srgbClr val="7030A0"/>
                </a:solidFill>
              </a:rPr>
              <a:t>         платы</a:t>
            </a:r>
            <a:r>
              <a:rPr lang="ru-RU" b="1" dirty="0">
                <a:solidFill>
                  <a:srgbClr val="7030A0"/>
                </a:solidFill>
              </a:rPr>
              <a:t>, установленной при заключении договора аренды;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7030A0"/>
                </a:solidFill>
              </a:rPr>
              <a:t>    - </a:t>
            </a:r>
            <a:r>
              <a:rPr lang="ru-RU" b="1" dirty="0">
                <a:solidFill>
                  <a:srgbClr val="7030A0"/>
                </a:solidFill>
              </a:rPr>
              <a:t>во второй год аренды - 60 процентов от рыночной стоимости арендной платы, установленной при заключении договора аренды;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7030A0"/>
                </a:solidFill>
              </a:rPr>
              <a:t>   - </a:t>
            </a:r>
            <a:r>
              <a:rPr lang="ru-RU" b="1" dirty="0">
                <a:solidFill>
                  <a:srgbClr val="7030A0"/>
                </a:solidFill>
              </a:rPr>
              <a:t>в третий год аренды и далее - 100 процентов от рыночной стоимости арендной платы, установленной при заключении договора аренды.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395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6982" y="165464"/>
            <a:ext cx="10668001" cy="1193074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Объекты, предлагаемые субъектам МСП и самозанятым гражданам</a:t>
            </a:r>
            <a:endParaRPr lang="ru-RU" sz="40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50190170"/>
              </p:ext>
            </p:extLst>
          </p:nvPr>
        </p:nvGraphicFramePr>
        <p:xfrm>
          <a:off x="940527" y="1367240"/>
          <a:ext cx="5120640" cy="53035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4709"/>
                <a:gridCol w="3295931"/>
              </a:tblGrid>
              <a:tr h="20975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r>
                        <a:rPr lang="ru-RU" sz="900" dirty="0">
                          <a:effectLst/>
                        </a:rPr>
                        <a:t>Административное здание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9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Тип имущества (согласно сведениям ЕГРН):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Нежилое помещение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</a:tr>
              <a:tr h="2097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Кадастровый номер: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29:02:030802:261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</a:tr>
              <a:tr h="2097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Литер: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</a:tr>
              <a:tr h="2097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Этаж: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</a:tr>
              <a:tr h="2097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Площадь, кв.м: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423,2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</a:tr>
              <a:tr h="389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Месторасположение: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Архангельская обл., Верхнетоемский район, село Верхняя Тойма, улица Кулижского, дом 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</a:tr>
              <a:tr h="2097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Иные сведения: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</a:tr>
              <a:tr h="20975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1.Наличие инженерных сетей и подъездных путей: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97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 электроэнергия: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есть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</a:tr>
              <a:tr h="2097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 газ: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нет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</a:tr>
              <a:tr h="2097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 отопление: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нет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</a:tr>
              <a:tr h="2097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 водоснабжение: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нет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</a:tr>
              <a:tr h="2097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 водоотведение: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нет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</a:tr>
              <a:tr h="2097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 связь, интернет: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Возможность подключения есть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</a:tr>
              <a:tr h="2097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 парковка: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нет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</a:tr>
              <a:tr h="20975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2. Материал стен:  дерево                 Материал перекрытий: дерево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9751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 Состояние объекта: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9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3.1 Требует косметического ремонта: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да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</a:tr>
              <a:tr h="389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3.2. Требует капитального ремонта: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да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</a:tr>
              <a:tr h="389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3.3 Требует замены коммуникаций: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да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767" marR="30767" marT="12307" marB="12307" anchor="ctr"/>
                </a:tc>
              </a:tr>
            </a:tbl>
          </a:graphicData>
        </a:graphic>
      </p:graphicFrame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22126" y="1358538"/>
            <a:ext cx="5817325" cy="532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93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435429"/>
            <a:ext cx="10515600" cy="125403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Информационные ресурсы </a:t>
            </a:r>
            <a:br>
              <a:rPr lang="ru-RU" sz="4000" b="1" dirty="0" smtClean="0">
                <a:solidFill>
                  <a:srgbClr val="0070C0"/>
                </a:solidFill>
              </a:rPr>
            </a:br>
            <a:r>
              <a:rPr lang="ru-RU" sz="4000" b="1" dirty="0" smtClean="0">
                <a:solidFill>
                  <a:srgbClr val="0070C0"/>
                </a:solidFill>
              </a:rPr>
              <a:t>по имущественной поддержке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9269" y="2037806"/>
            <a:ext cx="11225347" cy="405184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  <a:t>Официальный информационный Интернет-портал Верхнетоемского муниципального округа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ea typeface="Courier New" panose="02070309020205020404" pitchFamily="49" charset="0"/>
                <a:hlinkClick r:id="rId2"/>
              </a:rPr>
              <a:t>https://xn--80adjqpehot2a5ia.xn--p1ai</a:t>
            </a:r>
            <a:r>
              <a:rPr lang="en-US" b="1" dirty="0" smtClean="0">
                <a:solidFill>
                  <a:srgbClr val="0070C0"/>
                </a:solidFill>
                <a:latin typeface="Courier New" panose="02070309020205020404" pitchFamily="49" charset="0"/>
                <a:ea typeface="Courier New" panose="02070309020205020404" pitchFamily="49" charset="0"/>
                <a:hlinkClick r:id="rId2"/>
              </a:rPr>
              <a:t>/</a:t>
            </a:r>
            <a:r>
              <a:rPr lang="ru-RU" b="1" dirty="0" smtClean="0">
                <a:solidFill>
                  <a:srgbClr val="0070C0"/>
                </a:solidFill>
                <a:latin typeface="Courier New" panose="02070309020205020404" pitchFamily="49" charset="0"/>
                <a:ea typeface="Courier New" panose="02070309020205020404" pitchFamily="49" charset="0"/>
              </a:rPr>
              <a:t>   </a:t>
            </a:r>
            <a:r>
              <a:rPr lang="ru-RU" b="1" dirty="0" smtClean="0">
                <a:solidFill>
                  <a:srgbClr val="0070C0"/>
                </a:solidFill>
              </a:rPr>
              <a:t>раздел "Имущественная поддержка"</a:t>
            </a:r>
            <a:r>
              <a:rPr lang="en-US" b="1" dirty="0">
                <a:solidFill>
                  <a:srgbClr val="0070C0"/>
                </a:solidFill>
              </a:rPr>
              <a:t>https://xn--80adjqpehot2a5ia.xn--</a:t>
            </a:r>
            <a:r>
              <a:rPr lang="en-US" b="1" dirty="0" smtClean="0">
                <a:solidFill>
                  <a:srgbClr val="0070C0"/>
                </a:solidFill>
              </a:rPr>
              <a:t>p1ai/imuschestvennaya-podderzhka-subektov-msp.html</a:t>
            </a:r>
            <a:endParaRPr lang="ru-RU" b="1" dirty="0" smtClean="0">
              <a:solidFill>
                <a:srgbClr val="0070C0"/>
              </a:solidFill>
            </a:endParaRPr>
          </a:p>
          <a:p>
            <a:pPr algn="ctr"/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  <a:t>По вопросам имущественной поддержки Вы можете обратиться в администрацию </a:t>
            </a:r>
            <a:r>
              <a:rPr lang="ru-RU" b="1" dirty="0" err="1" smtClean="0">
                <a:solidFill>
                  <a:srgbClr val="0070C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  <a:t>Верхнетоемского</a:t>
            </a:r>
            <a:r>
              <a:rPr lang="ru-RU" b="1" dirty="0" smtClean="0">
                <a:solidFill>
                  <a:srgbClr val="0070C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  <a:t> муниципального района: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Courier New" panose="02070309020205020404" pitchFamily="49" charset="0"/>
                <a:ea typeface="Courier New" panose="02070309020205020404" pitchFamily="49" charset="0"/>
              </a:rPr>
              <a:t>по вопросам аренды помещений Кузнецова </a:t>
            </a:r>
            <a:r>
              <a:rPr lang="ru-RU" sz="1600" b="1" dirty="0" err="1" smtClean="0">
                <a:solidFill>
                  <a:srgbClr val="0070C0"/>
                </a:solidFill>
                <a:latin typeface="Courier New" panose="02070309020205020404" pitchFamily="49" charset="0"/>
                <a:ea typeface="Courier New" panose="02070309020205020404" pitchFamily="49" charset="0"/>
              </a:rPr>
              <a:t>Родика</a:t>
            </a:r>
            <a:r>
              <a:rPr lang="ru-RU" sz="1600" b="1" dirty="0" smtClean="0">
                <a:solidFill>
                  <a:srgbClr val="0070C0"/>
                </a:solidFill>
                <a:latin typeface="Courier New" panose="02070309020205020404" pitchFamily="49" charset="0"/>
                <a:ea typeface="Courier New" panose="02070309020205020404" pitchFamily="49" charset="0"/>
              </a:rPr>
              <a:t> Владимировна, тел. 8(81854)3-13-41</a:t>
            </a:r>
          </a:p>
          <a:p>
            <a:r>
              <a:rPr lang="ru-RU" sz="1600" b="1" dirty="0" smtClean="0">
                <a:solidFill>
                  <a:srgbClr val="0070C0"/>
                </a:solidFill>
                <a:latin typeface="Courier New" panose="02070309020205020404" pitchFamily="49" charset="0"/>
                <a:ea typeface="Courier New" panose="02070309020205020404" pitchFamily="49" charset="0"/>
              </a:rPr>
              <a:t>по вопросам аренды земельных участков  </a:t>
            </a:r>
            <a:r>
              <a:rPr lang="ru-RU" sz="1600" b="1" dirty="0" err="1" smtClean="0">
                <a:solidFill>
                  <a:srgbClr val="0070C0"/>
                </a:solidFill>
                <a:latin typeface="Courier New" panose="02070309020205020404" pitchFamily="49" charset="0"/>
                <a:ea typeface="Courier New" panose="02070309020205020404" pitchFamily="49" charset="0"/>
              </a:rPr>
              <a:t>Назарьина</a:t>
            </a:r>
            <a:r>
              <a:rPr lang="ru-RU" sz="1600" b="1" dirty="0" smtClean="0">
                <a:solidFill>
                  <a:srgbClr val="0070C0"/>
                </a:solidFill>
                <a:latin typeface="Courier New" panose="02070309020205020404" pitchFamily="49" charset="0"/>
                <a:ea typeface="Courier New" panose="02070309020205020404" pitchFamily="49" charset="0"/>
              </a:rPr>
              <a:t> Марина Васильевна, тел.8(81854)3-20-76  </a:t>
            </a:r>
            <a:endParaRPr lang="ru-RU" sz="1600" b="1" dirty="0" smtClean="0">
              <a:solidFill>
                <a:srgbClr val="0070C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545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5520" y="827315"/>
            <a:ext cx="8098972" cy="108857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</a:rPr>
              <a:t>Спасибо за внимание</a:t>
            </a: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2674" y="2029097"/>
            <a:ext cx="9344298" cy="454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079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432</Words>
  <Application>Microsoft Office PowerPoint</Application>
  <PresentationFormat>Широкоэкранный</PresentationFormat>
  <Paragraphs>64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Aharoni</vt:lpstr>
      <vt:lpstr>Arial</vt:lpstr>
      <vt:lpstr>Calibri</vt:lpstr>
      <vt:lpstr>Calibri Light</vt:lpstr>
      <vt:lpstr>Courier New</vt:lpstr>
      <vt:lpstr>georgia</vt:lpstr>
      <vt:lpstr>Roboto</vt:lpstr>
      <vt:lpstr>Times New Roman</vt:lpstr>
      <vt:lpstr>Тема Office</vt:lpstr>
      <vt:lpstr>Имущественная поддержка субъектов малого и среднего предпринимательства и самозанятых граждан</vt:lpstr>
      <vt:lpstr>Правовое регулирование оказания имущественной поддержки субъектам малого, среднего предпринимательства и самозанятым гражданам</vt:lpstr>
      <vt:lpstr>Имущественная поддержка оказывается в виде передачи во владение и (или) в пользование муниципального имущества, на возмездной основе или на льготных условия</vt:lpstr>
      <vt:lpstr>Алгоритм предоставления в аренду муниципального имущества</vt:lpstr>
      <vt:lpstr> Преимущества аренды муниципального имущества:</vt:lpstr>
      <vt:lpstr>Объекты, предлагаемые субъектам МСП и самозанятым гражданам</vt:lpstr>
      <vt:lpstr>Информационные ресурсы  по имущественной поддержке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Имущественная поддержка субъектов малого и среднего предпринимательства и самозанятых граждан</dc:title>
  <dc:creator>TORGOVLYA</dc:creator>
  <cp:lastModifiedBy>Ольга</cp:lastModifiedBy>
  <cp:revision>43</cp:revision>
  <dcterms:created xsi:type="dcterms:W3CDTF">2021-07-29T07:43:25Z</dcterms:created>
  <dcterms:modified xsi:type="dcterms:W3CDTF">2022-12-13T13:31:13Z</dcterms:modified>
</cp:coreProperties>
</file>